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26"/>
  </p:notesMasterIdLst>
  <p:sldIdLst>
    <p:sldId id="256" r:id="rId2"/>
    <p:sldId id="257" r:id="rId3"/>
    <p:sldId id="271" r:id="rId4"/>
    <p:sldId id="258" r:id="rId5"/>
    <p:sldId id="259" r:id="rId6"/>
    <p:sldId id="281" r:id="rId7"/>
    <p:sldId id="268" r:id="rId8"/>
    <p:sldId id="270" r:id="rId9"/>
    <p:sldId id="269" r:id="rId10"/>
    <p:sldId id="272" r:id="rId11"/>
    <p:sldId id="262" r:id="rId12"/>
    <p:sldId id="282" r:id="rId13"/>
    <p:sldId id="263" r:id="rId14"/>
    <p:sldId id="274" r:id="rId15"/>
    <p:sldId id="277" r:id="rId16"/>
    <p:sldId id="278" r:id="rId17"/>
    <p:sldId id="279" r:id="rId18"/>
    <p:sldId id="280" r:id="rId19"/>
    <p:sldId id="283" r:id="rId20"/>
    <p:sldId id="284" r:id="rId21"/>
    <p:sldId id="264" r:id="rId22"/>
    <p:sldId id="285" r:id="rId23"/>
    <p:sldId id="286" r:id="rId24"/>
    <p:sldId id="267"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6327"/>
  </p:normalViewPr>
  <p:slideViewPr>
    <p:cSldViewPr snapToGrid="0" snapToObjects="1">
      <p:cViewPr varScale="1">
        <p:scale>
          <a:sx n="123" d="100"/>
          <a:sy n="123" d="100"/>
        </p:scale>
        <p:origin x="6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735079-FBF0-794D-A776-45E2985A4F23}" type="datetimeFigureOut">
              <a:rPr lang="en-US" smtClean="0"/>
              <a:t>5/1/22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9D94D2-FD0B-1343-998D-BF548625F569}" type="slidenum">
              <a:rPr lang="en-US" smtClean="0"/>
              <a:t>‹#›</a:t>
            </a:fld>
            <a:endParaRPr lang="en-US"/>
          </a:p>
        </p:txBody>
      </p:sp>
    </p:spTree>
    <p:extLst>
      <p:ext uri="{BB962C8B-B14F-4D97-AF65-F5344CB8AC3E}">
        <p14:creationId xmlns:p14="http://schemas.microsoft.com/office/powerpoint/2010/main" val="1307070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5/1/22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5/1/22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5/1/22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5/1/22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5/1/22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5/1/22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5/1/22</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5/1/22</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5/1/22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5/1/22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5/1/22</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5/1/22</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docs.hazelcast.com/hazelcast/5.1/architecture/distributed-computing#cooperative-execution-engine" TargetMode="Externa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hazelcast.com/company/" TargetMode="External"/><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hyperlink" Target="https://hazelcast.com/products/stream-processing/" TargetMode="External"/><Relationship Id="rId2" Type="http://schemas.openxmlformats.org/officeDocument/2006/relationships/hyperlink" Target="https://hazelcast.com/customers/" TargetMode="Externa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hazelcast.com/products/hazelcast-platform/" TargetMode="External"/><Relationship Id="rId2" Type="http://schemas.openxmlformats.org/officeDocument/2006/relationships/image" Target="../media/image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4B5CC49-6FAE-42FA-99B6-A3FDA8C688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a:extLst>
              <a:ext uri="{FF2B5EF4-FFF2-40B4-BE49-F238E27FC236}">
                <a16:creationId xmlns:a16="http://schemas.microsoft.com/office/drawing/2014/main" id="{CF17F4CE-613A-D073-9D20-CB0E19ED1221}"/>
              </a:ext>
            </a:extLst>
          </p:cNvPr>
          <p:cNvSpPr>
            <a:spLocks noGrp="1"/>
          </p:cNvSpPr>
          <p:nvPr>
            <p:ph type="ctrTitle"/>
          </p:nvPr>
        </p:nvSpPr>
        <p:spPr>
          <a:xfrm>
            <a:off x="1703295" y="1083732"/>
            <a:ext cx="5509628" cy="4690534"/>
          </a:xfrm>
        </p:spPr>
        <p:txBody>
          <a:bodyPr anchor="ctr">
            <a:normAutofit/>
          </a:bodyPr>
          <a:lstStyle/>
          <a:p>
            <a:pPr algn="r"/>
            <a:r>
              <a:rPr lang="en-US" sz="6700" dirty="0">
                <a:solidFill>
                  <a:schemeClr val="tx1">
                    <a:lumMod val="75000"/>
                    <a:lumOff val="25000"/>
                  </a:schemeClr>
                </a:solidFill>
              </a:rPr>
              <a:t>Customizable Machine Monitoring and Control with </a:t>
            </a:r>
            <a:r>
              <a:rPr lang="en-US" sz="6700" dirty="0" err="1">
                <a:solidFill>
                  <a:schemeClr val="tx1">
                    <a:lumMod val="75000"/>
                    <a:lumOff val="25000"/>
                  </a:schemeClr>
                </a:solidFill>
              </a:rPr>
              <a:t>Hazelcast</a:t>
            </a:r>
            <a:r>
              <a:rPr lang="en-US" sz="6700" dirty="0">
                <a:solidFill>
                  <a:schemeClr val="tx1">
                    <a:lumMod val="75000"/>
                    <a:lumOff val="25000"/>
                  </a:schemeClr>
                </a:solidFill>
              </a:rPr>
              <a:t> Jet</a:t>
            </a:r>
          </a:p>
        </p:txBody>
      </p:sp>
      <p:sp>
        <p:nvSpPr>
          <p:cNvPr id="10" name="Subtitle 9">
            <a:extLst>
              <a:ext uri="{FF2B5EF4-FFF2-40B4-BE49-F238E27FC236}">
                <a16:creationId xmlns:a16="http://schemas.microsoft.com/office/drawing/2014/main" id="{1DF880F5-2A70-1876-1071-2581D584A59E}"/>
              </a:ext>
            </a:extLst>
          </p:cNvPr>
          <p:cNvSpPr>
            <a:spLocks noGrp="1"/>
          </p:cNvSpPr>
          <p:nvPr>
            <p:ph type="subTitle" idx="1"/>
          </p:nvPr>
        </p:nvSpPr>
        <p:spPr>
          <a:xfrm>
            <a:off x="7856389" y="1083732"/>
            <a:ext cx="3507654" cy="4690534"/>
          </a:xfrm>
        </p:spPr>
        <p:txBody>
          <a:bodyPr anchor="ctr">
            <a:normAutofit/>
          </a:bodyPr>
          <a:lstStyle/>
          <a:p>
            <a:r>
              <a:rPr lang="en-US" sz="2800">
                <a:solidFill>
                  <a:schemeClr val="tx1">
                    <a:lumMod val="75000"/>
                    <a:lumOff val="25000"/>
                  </a:schemeClr>
                </a:solidFill>
              </a:rPr>
              <a:t>Randy May</a:t>
            </a:r>
          </a:p>
          <a:p>
            <a:r>
              <a:rPr lang="en-US" sz="2800">
                <a:solidFill>
                  <a:schemeClr val="tx1">
                    <a:lumMod val="75000"/>
                    <a:lumOff val="25000"/>
                  </a:schemeClr>
                </a:solidFill>
              </a:rPr>
              <a:t>22 Apr, 2022</a:t>
            </a:r>
          </a:p>
        </p:txBody>
      </p:sp>
      <p:sp>
        <p:nvSpPr>
          <p:cNvPr id="17" name="Rectangle 16">
            <a:extLst>
              <a:ext uri="{FF2B5EF4-FFF2-40B4-BE49-F238E27FC236}">
                <a16:creationId xmlns:a16="http://schemas.microsoft.com/office/drawing/2014/main" id="{E6BC9B4A-2119-4645-B4CA-7817D5FAF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128693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9" name="Straight Connector 18">
            <a:extLst>
              <a:ext uri="{FF2B5EF4-FFF2-40B4-BE49-F238E27FC236}">
                <a16:creationId xmlns:a16="http://schemas.microsoft.com/office/drawing/2014/main" id="{158D888F-D87A-4C3C-BD82-273E4C8C5E8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9A2CD81-3BB6-4ED6-A50F-DC14F37A9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85778" y="767825"/>
            <a:ext cx="508012"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66563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C01B14E-5B85-81CD-6205-A952158DA53F}"/>
              </a:ext>
            </a:extLst>
          </p:cNvPr>
          <p:cNvSpPr>
            <a:spLocks noGrp="1"/>
          </p:cNvSpPr>
          <p:nvPr>
            <p:ph type="title"/>
          </p:nvPr>
        </p:nvSpPr>
        <p:spPr/>
        <p:txBody>
          <a:bodyPr/>
          <a:lstStyle/>
          <a:p>
            <a:r>
              <a:rPr lang="en-US" dirty="0" err="1"/>
              <a:t>Hazelcast</a:t>
            </a:r>
            <a:r>
              <a:rPr lang="en-US" dirty="0"/>
              <a:t> IMDG in Action</a:t>
            </a:r>
          </a:p>
        </p:txBody>
      </p:sp>
      <p:sp>
        <p:nvSpPr>
          <p:cNvPr id="6" name="Text Placeholder 5">
            <a:extLst>
              <a:ext uri="{FF2B5EF4-FFF2-40B4-BE49-F238E27FC236}">
                <a16:creationId xmlns:a16="http://schemas.microsoft.com/office/drawing/2014/main" id="{4E797883-DBA0-C576-56C1-14F89A3388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97801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79AD1-E3BB-CB41-460A-813DC7AFF818}"/>
              </a:ext>
            </a:extLst>
          </p:cNvPr>
          <p:cNvSpPr>
            <a:spLocks noGrp="1"/>
          </p:cNvSpPr>
          <p:nvPr>
            <p:ph type="title"/>
          </p:nvPr>
        </p:nvSpPr>
        <p:spPr/>
        <p:txBody>
          <a:bodyPr/>
          <a:lstStyle/>
          <a:p>
            <a:r>
              <a:rPr lang="en-US" dirty="0" err="1"/>
              <a:t>Hazelcast</a:t>
            </a:r>
            <a:r>
              <a:rPr lang="en-US" dirty="0"/>
              <a:t> IMDG in Action</a:t>
            </a:r>
          </a:p>
        </p:txBody>
      </p:sp>
      <p:pic>
        <p:nvPicPr>
          <p:cNvPr id="4" name="Content Placeholder 3" descr="Graphical user interface, application, Teams&#10;&#10;Description automatically generated">
            <a:extLst>
              <a:ext uri="{FF2B5EF4-FFF2-40B4-BE49-F238E27FC236}">
                <a16:creationId xmlns:a16="http://schemas.microsoft.com/office/drawing/2014/main" id="{EE690FE6-12C1-73B9-A1B8-DDCDEF05ED40}"/>
              </a:ext>
            </a:extLst>
          </p:cNvPr>
          <p:cNvPicPr>
            <a:picLocks noGrp="1" noChangeAspect="1"/>
          </p:cNvPicPr>
          <p:nvPr>
            <p:ph idx="1"/>
          </p:nvPr>
        </p:nvPicPr>
        <p:blipFill>
          <a:blip r:embed="rId2"/>
          <a:stretch>
            <a:fillRect/>
          </a:stretch>
        </p:blipFill>
        <p:spPr>
          <a:xfrm>
            <a:off x="3891689" y="868363"/>
            <a:ext cx="7266121" cy="5121275"/>
          </a:xfrm>
        </p:spPr>
      </p:pic>
      <p:sp>
        <p:nvSpPr>
          <p:cNvPr id="8" name="Text Placeholder 7">
            <a:extLst>
              <a:ext uri="{FF2B5EF4-FFF2-40B4-BE49-F238E27FC236}">
                <a16:creationId xmlns:a16="http://schemas.microsoft.com/office/drawing/2014/main" id="{0582E663-FB2A-EAD7-E12B-A6F8573AD68D}"/>
              </a:ext>
            </a:extLst>
          </p:cNvPr>
          <p:cNvSpPr>
            <a:spLocks noGrp="1"/>
          </p:cNvSpPr>
          <p:nvPr>
            <p:ph type="body" sz="half" idx="2"/>
          </p:nvPr>
        </p:nvSpPr>
        <p:spPr/>
        <p:txBody>
          <a:bodyPr/>
          <a:lstStyle/>
          <a:p>
            <a:endParaRPr lang="en-US" dirty="0"/>
          </a:p>
          <a:p>
            <a:pPr>
              <a:buClr>
                <a:schemeClr val="bg1"/>
              </a:buClr>
            </a:pPr>
            <a:r>
              <a:rPr lang="en-US" dirty="0"/>
              <a:t>A short demo in which we …</a:t>
            </a:r>
          </a:p>
          <a:p>
            <a:pPr marL="285750" indent="-285750">
              <a:buClr>
                <a:schemeClr val="bg1"/>
              </a:buClr>
              <a:buFont typeface="Arial" panose="020B0604020202020204" pitchFamily="34" charset="0"/>
              <a:buChar char="•"/>
            </a:pPr>
            <a:r>
              <a:rPr lang="en-US" dirty="0"/>
              <a:t>Have a first look at the UI</a:t>
            </a:r>
          </a:p>
          <a:p>
            <a:pPr marL="285750" indent="-285750">
              <a:buClr>
                <a:schemeClr val="bg1"/>
              </a:buClr>
              <a:buFont typeface="Arial" panose="020B0604020202020204" pitchFamily="34" charset="0"/>
              <a:buChar char="•"/>
            </a:pPr>
            <a:r>
              <a:rPr lang="en-US" dirty="0"/>
              <a:t>Learn about distributed data structures in </a:t>
            </a:r>
            <a:r>
              <a:rPr lang="en-US" dirty="0" err="1"/>
              <a:t>Hazelcast</a:t>
            </a:r>
            <a:endParaRPr lang="en-US" dirty="0"/>
          </a:p>
          <a:p>
            <a:pPr marL="285750" indent="-285750">
              <a:buClr>
                <a:schemeClr val="bg1"/>
              </a:buClr>
              <a:buFont typeface="Arial" panose="020B0604020202020204" pitchFamily="34" charset="0"/>
              <a:buChar char="•"/>
            </a:pPr>
            <a:endParaRPr lang="en-US" dirty="0"/>
          </a:p>
        </p:txBody>
      </p:sp>
    </p:spTree>
    <p:extLst>
      <p:ext uri="{BB962C8B-B14F-4D97-AF65-F5344CB8AC3E}">
        <p14:creationId xmlns:p14="http://schemas.microsoft.com/office/powerpoint/2010/main" val="24095780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C01B14E-5B85-81CD-6205-A952158DA53F}"/>
              </a:ext>
            </a:extLst>
          </p:cNvPr>
          <p:cNvSpPr>
            <a:spLocks noGrp="1"/>
          </p:cNvSpPr>
          <p:nvPr>
            <p:ph type="title"/>
          </p:nvPr>
        </p:nvSpPr>
        <p:spPr/>
        <p:txBody>
          <a:bodyPr/>
          <a:lstStyle/>
          <a:p>
            <a:r>
              <a:rPr lang="en-US" dirty="0"/>
              <a:t>How </a:t>
            </a:r>
            <a:r>
              <a:rPr lang="en-US" dirty="0" err="1"/>
              <a:t>Hazelcast</a:t>
            </a:r>
            <a:r>
              <a:rPr lang="en-US" dirty="0"/>
              <a:t> Does Event Processing</a:t>
            </a:r>
          </a:p>
        </p:txBody>
      </p:sp>
      <p:sp>
        <p:nvSpPr>
          <p:cNvPr id="6" name="Text Placeholder 5">
            <a:extLst>
              <a:ext uri="{FF2B5EF4-FFF2-40B4-BE49-F238E27FC236}">
                <a16:creationId xmlns:a16="http://schemas.microsoft.com/office/drawing/2014/main" id="{4E797883-DBA0-C576-56C1-14F89A3388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462380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88AB2-3F64-C3BE-9A63-BEA799252BDF}"/>
              </a:ext>
            </a:extLst>
          </p:cNvPr>
          <p:cNvSpPr>
            <a:spLocks noGrp="1"/>
          </p:cNvSpPr>
          <p:nvPr>
            <p:ph type="title"/>
          </p:nvPr>
        </p:nvSpPr>
        <p:spPr/>
        <p:txBody>
          <a:bodyPr/>
          <a:lstStyle/>
          <a:p>
            <a:r>
              <a:rPr lang="en-US" dirty="0"/>
              <a:t>How </a:t>
            </a:r>
            <a:r>
              <a:rPr lang="en-US" dirty="0" err="1"/>
              <a:t>Hazelcast</a:t>
            </a:r>
            <a:r>
              <a:rPr lang="en-US" dirty="0"/>
              <a:t> Does Event Processing</a:t>
            </a:r>
          </a:p>
        </p:txBody>
      </p:sp>
      <p:sp>
        <p:nvSpPr>
          <p:cNvPr id="3" name="Content Placeholder 2">
            <a:extLst>
              <a:ext uri="{FF2B5EF4-FFF2-40B4-BE49-F238E27FC236}">
                <a16:creationId xmlns:a16="http://schemas.microsoft.com/office/drawing/2014/main" id="{6FCC3013-6F90-762B-6D94-D7D6E61F0800}"/>
              </a:ext>
            </a:extLst>
          </p:cNvPr>
          <p:cNvSpPr>
            <a:spLocks noGrp="1"/>
          </p:cNvSpPr>
          <p:nvPr>
            <p:ph idx="1"/>
          </p:nvPr>
        </p:nvSpPr>
        <p:spPr/>
        <p:txBody>
          <a:bodyPr/>
          <a:lstStyle/>
          <a:p>
            <a:pPr marL="0" indent="0">
              <a:buNone/>
            </a:pPr>
            <a:r>
              <a:rPr lang="en-US" dirty="0"/>
              <a:t>We’ll start with the following simple scenario</a:t>
            </a:r>
          </a:p>
          <a:p>
            <a:pPr marL="0" indent="0">
              <a:buNone/>
            </a:pPr>
            <a:endParaRPr lang="en-US" dirty="0"/>
          </a:p>
          <a:p>
            <a:pPr marL="0" indent="0">
              <a:buNone/>
            </a:pPr>
            <a:r>
              <a:rPr lang="en-US" dirty="0"/>
              <a:t>Each machine sends a a set of metrics every second, including bit temperature.  We want to do the following:</a:t>
            </a:r>
          </a:p>
          <a:p>
            <a:r>
              <a:rPr lang="en-US" dirty="0"/>
              <a:t>For machines from a particular manufacturer</a:t>
            </a:r>
          </a:p>
          <a:p>
            <a:r>
              <a:rPr lang="en-US" dirty="0"/>
              <a:t>Every 20 seconds, compute the average temperature over the past 20 second window.</a:t>
            </a:r>
          </a:p>
          <a:p>
            <a:r>
              <a:rPr lang="en-US" dirty="0"/>
              <a:t>If this average exceeds the allowable limit for that manufacturer, raise an alarm.</a:t>
            </a:r>
          </a:p>
        </p:txBody>
      </p:sp>
      <p:sp>
        <p:nvSpPr>
          <p:cNvPr id="4" name="Text Placeholder 3">
            <a:extLst>
              <a:ext uri="{FF2B5EF4-FFF2-40B4-BE49-F238E27FC236}">
                <a16:creationId xmlns:a16="http://schemas.microsoft.com/office/drawing/2014/main" id="{FE4F5294-58E6-37A7-14B7-A1FA3E422E82}"/>
              </a:ext>
            </a:extLst>
          </p:cNvPr>
          <p:cNvSpPr>
            <a:spLocks noGrp="1"/>
          </p:cNvSpPr>
          <p:nvPr>
            <p:ph type="body" sz="half" idx="2"/>
          </p:nvPr>
        </p:nvSpPr>
        <p:spPr/>
        <p:txBody>
          <a:bodyPr/>
          <a:lstStyle/>
          <a:p>
            <a:r>
              <a:rPr lang="en-US" dirty="0"/>
              <a:t>Scenario</a:t>
            </a:r>
          </a:p>
        </p:txBody>
      </p:sp>
    </p:spTree>
    <p:extLst>
      <p:ext uri="{BB962C8B-B14F-4D97-AF65-F5344CB8AC3E}">
        <p14:creationId xmlns:p14="http://schemas.microsoft.com/office/powerpoint/2010/main" val="3698485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88AB2-3F64-C3BE-9A63-BEA799252BDF}"/>
              </a:ext>
            </a:extLst>
          </p:cNvPr>
          <p:cNvSpPr>
            <a:spLocks noGrp="1"/>
          </p:cNvSpPr>
          <p:nvPr>
            <p:ph type="title"/>
          </p:nvPr>
        </p:nvSpPr>
        <p:spPr/>
        <p:txBody>
          <a:bodyPr/>
          <a:lstStyle/>
          <a:p>
            <a:r>
              <a:rPr lang="en-US" dirty="0"/>
              <a:t>How </a:t>
            </a:r>
            <a:r>
              <a:rPr lang="en-US" dirty="0" err="1"/>
              <a:t>Hazelcast</a:t>
            </a:r>
            <a:r>
              <a:rPr lang="en-US" dirty="0"/>
              <a:t> Does Event Processing</a:t>
            </a:r>
          </a:p>
        </p:txBody>
      </p:sp>
      <p:sp>
        <p:nvSpPr>
          <p:cNvPr id="3" name="Content Placeholder 2">
            <a:extLst>
              <a:ext uri="{FF2B5EF4-FFF2-40B4-BE49-F238E27FC236}">
                <a16:creationId xmlns:a16="http://schemas.microsoft.com/office/drawing/2014/main" id="{6FCC3013-6F90-762B-6D94-D7D6E61F0800}"/>
              </a:ext>
            </a:extLst>
          </p:cNvPr>
          <p:cNvSpPr>
            <a:spLocks noGrp="1"/>
          </p:cNvSpPr>
          <p:nvPr>
            <p:ph idx="1"/>
          </p:nvPr>
        </p:nvSpPr>
        <p:spPr>
          <a:xfrm>
            <a:off x="3670485" y="3375011"/>
            <a:ext cx="7315200" cy="2560319"/>
          </a:xfrm>
        </p:spPr>
        <p:txBody>
          <a:bodyPr/>
          <a:lstStyle/>
          <a:p>
            <a:pPr marL="0" indent="0">
              <a:buNone/>
            </a:pPr>
            <a:endParaRPr lang="en-US" dirty="0"/>
          </a:p>
          <a:p>
            <a:pPr marL="0" indent="0">
              <a:buNone/>
            </a:pPr>
            <a:r>
              <a:rPr lang="en-US" sz="1600" dirty="0"/>
              <a:t>The job can be understood as a series of simple steps.  This is the idea of event processing, but there are significant issues around implementing at scale.  For now, notice the following:</a:t>
            </a:r>
          </a:p>
          <a:p>
            <a:r>
              <a:rPr lang="en-US" sz="1600" dirty="0"/>
              <a:t>Each simple step is a </a:t>
            </a:r>
            <a:r>
              <a:rPr lang="en-US" sz="1600" b="1" dirty="0"/>
              <a:t>node</a:t>
            </a:r>
            <a:r>
              <a:rPr lang="en-US" sz="1600" dirty="0"/>
              <a:t>.  Nodes can filter, aggregate and do many other things.</a:t>
            </a:r>
          </a:p>
          <a:p>
            <a:r>
              <a:rPr lang="en-US" sz="1600" dirty="0"/>
              <a:t>Events flow along </a:t>
            </a:r>
            <a:r>
              <a:rPr lang="en-US" sz="1600" b="1" dirty="0"/>
              <a:t>vertices</a:t>
            </a:r>
            <a:r>
              <a:rPr lang="en-US" sz="1600" dirty="0"/>
              <a:t>.  The events coming out of a node may be of a different number and type from the events going in.</a:t>
            </a:r>
          </a:p>
          <a:p>
            <a:r>
              <a:rPr lang="en-US" sz="1600" dirty="0"/>
              <a:t>Designating a </a:t>
            </a:r>
            <a:r>
              <a:rPr lang="en-US" sz="1600" b="1" dirty="0"/>
              <a:t>key</a:t>
            </a:r>
            <a:r>
              <a:rPr lang="en-US" sz="1600" dirty="0"/>
              <a:t> provides information about how a job can be parallelized.</a:t>
            </a:r>
          </a:p>
        </p:txBody>
      </p:sp>
      <p:sp>
        <p:nvSpPr>
          <p:cNvPr id="4" name="Text Placeholder 3">
            <a:extLst>
              <a:ext uri="{FF2B5EF4-FFF2-40B4-BE49-F238E27FC236}">
                <a16:creationId xmlns:a16="http://schemas.microsoft.com/office/drawing/2014/main" id="{FE4F5294-58E6-37A7-14B7-A1FA3E422E82}"/>
              </a:ext>
            </a:extLst>
          </p:cNvPr>
          <p:cNvSpPr>
            <a:spLocks noGrp="1"/>
          </p:cNvSpPr>
          <p:nvPr>
            <p:ph type="body" sz="half" idx="2"/>
          </p:nvPr>
        </p:nvSpPr>
        <p:spPr/>
        <p:txBody>
          <a:bodyPr/>
          <a:lstStyle/>
          <a:p>
            <a:r>
              <a:rPr lang="en-US" dirty="0"/>
              <a:t>Terminology</a:t>
            </a:r>
          </a:p>
        </p:txBody>
      </p:sp>
      <p:pic>
        <p:nvPicPr>
          <p:cNvPr id="9" name="Picture 8" descr="A picture containing icon&#10;&#10;Description automatically generated">
            <a:extLst>
              <a:ext uri="{FF2B5EF4-FFF2-40B4-BE49-F238E27FC236}">
                <a16:creationId xmlns:a16="http://schemas.microsoft.com/office/drawing/2014/main" id="{C2EDD36A-4953-2084-6AD1-9E957BFC6B58}"/>
              </a:ext>
            </a:extLst>
          </p:cNvPr>
          <p:cNvPicPr>
            <a:picLocks noChangeAspect="1"/>
          </p:cNvPicPr>
          <p:nvPr/>
        </p:nvPicPr>
        <p:blipFill>
          <a:blip r:embed="rId2"/>
          <a:stretch>
            <a:fillRect/>
          </a:stretch>
        </p:blipFill>
        <p:spPr>
          <a:xfrm>
            <a:off x="3456339" y="868681"/>
            <a:ext cx="8382370" cy="3428597"/>
          </a:xfrm>
          <a:prstGeom prst="rect">
            <a:avLst/>
          </a:prstGeom>
        </p:spPr>
      </p:pic>
    </p:spTree>
    <p:extLst>
      <p:ext uri="{BB962C8B-B14F-4D97-AF65-F5344CB8AC3E}">
        <p14:creationId xmlns:p14="http://schemas.microsoft.com/office/powerpoint/2010/main" val="38199062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88AB2-3F64-C3BE-9A63-BEA799252BDF}"/>
              </a:ext>
            </a:extLst>
          </p:cNvPr>
          <p:cNvSpPr>
            <a:spLocks noGrp="1"/>
          </p:cNvSpPr>
          <p:nvPr>
            <p:ph type="title"/>
          </p:nvPr>
        </p:nvSpPr>
        <p:spPr/>
        <p:txBody>
          <a:bodyPr/>
          <a:lstStyle/>
          <a:p>
            <a:r>
              <a:rPr lang="en-US" dirty="0"/>
              <a:t>How </a:t>
            </a:r>
            <a:r>
              <a:rPr lang="en-US" dirty="0" err="1"/>
              <a:t>Hazelcast</a:t>
            </a:r>
            <a:r>
              <a:rPr lang="en-US" dirty="0"/>
              <a:t> Does Event Processing</a:t>
            </a:r>
          </a:p>
        </p:txBody>
      </p:sp>
      <p:sp>
        <p:nvSpPr>
          <p:cNvPr id="3" name="Content Placeholder 2">
            <a:extLst>
              <a:ext uri="{FF2B5EF4-FFF2-40B4-BE49-F238E27FC236}">
                <a16:creationId xmlns:a16="http://schemas.microsoft.com/office/drawing/2014/main" id="{6FCC3013-6F90-762B-6D94-D7D6E61F0800}"/>
              </a:ext>
            </a:extLst>
          </p:cNvPr>
          <p:cNvSpPr>
            <a:spLocks noGrp="1"/>
          </p:cNvSpPr>
          <p:nvPr>
            <p:ph idx="1"/>
          </p:nvPr>
        </p:nvSpPr>
        <p:spPr>
          <a:xfrm>
            <a:off x="3712047" y="779319"/>
            <a:ext cx="3010871" cy="5299364"/>
          </a:xfrm>
        </p:spPr>
        <p:txBody>
          <a:bodyPr>
            <a:normAutofit fontScale="70000" lnSpcReduction="20000"/>
          </a:bodyPr>
          <a:lstStyle/>
          <a:p>
            <a:r>
              <a:rPr lang="en-US" dirty="0"/>
              <a:t>The java pipeline definition is compiled to a DAG of connected “</a:t>
            </a:r>
            <a:r>
              <a:rPr lang="en-US" dirty="0" err="1"/>
              <a:t>tasklets</a:t>
            </a:r>
            <a:r>
              <a:rPr lang="en-US" dirty="0"/>
              <a:t>”.</a:t>
            </a:r>
          </a:p>
          <a:p>
            <a:r>
              <a:rPr lang="en-US" dirty="0"/>
              <a:t>Each </a:t>
            </a:r>
            <a:r>
              <a:rPr lang="en-US" dirty="0" err="1"/>
              <a:t>tasklet</a:t>
            </a:r>
            <a:r>
              <a:rPr lang="en-US" dirty="0"/>
              <a:t> has an input queue from which it reads events and an output queue, which is the input for the next </a:t>
            </a:r>
            <a:r>
              <a:rPr lang="en-US" dirty="0" err="1"/>
              <a:t>tasklet</a:t>
            </a:r>
            <a:r>
              <a:rPr lang="en-US" dirty="0"/>
              <a:t> in the pipeline.</a:t>
            </a:r>
          </a:p>
          <a:p>
            <a:r>
              <a:rPr lang="en-US" dirty="0"/>
              <a:t>Multiple copies of </a:t>
            </a:r>
            <a:r>
              <a:rPr lang="en-US" dirty="0" err="1"/>
              <a:t>tasklets</a:t>
            </a:r>
            <a:r>
              <a:rPr lang="en-US" dirty="0"/>
              <a:t> are created according to “local parallelism”</a:t>
            </a:r>
          </a:p>
          <a:p>
            <a:r>
              <a:rPr lang="en-US" dirty="0"/>
              <a:t>This “physical DAG” is created on each node of the cluster.</a:t>
            </a:r>
          </a:p>
          <a:p>
            <a:r>
              <a:rPr lang="en-US" dirty="0" err="1"/>
              <a:t>Hazelcast</a:t>
            </a:r>
            <a:r>
              <a:rPr lang="en-US" dirty="0"/>
              <a:t> uses a “cooperative multi-threading” strategy to keep all threads busy running </a:t>
            </a:r>
            <a:r>
              <a:rPr lang="en-US" dirty="0" err="1"/>
              <a:t>tasklets</a:t>
            </a:r>
            <a:r>
              <a:rPr lang="en-US" dirty="0"/>
              <a:t>.  Blocking operations are run on a separate thread pool.</a:t>
            </a:r>
          </a:p>
          <a:p>
            <a:r>
              <a:rPr lang="en-US" dirty="0"/>
              <a:t>A back pressure mechanism ensures that light and quick tasks do not overwhelm the input queue of  heavier, slower tasks.</a:t>
            </a:r>
          </a:p>
          <a:p>
            <a:pPr marL="0" indent="0">
              <a:buNone/>
            </a:pPr>
            <a:r>
              <a:rPr lang="en-US" sz="1400" dirty="0"/>
              <a:t>See </a:t>
            </a:r>
            <a:r>
              <a:rPr lang="en-US" sz="1400" dirty="0">
                <a:hlinkClick r:id="rId2"/>
              </a:rPr>
              <a:t>https://docs.hazelcast.com/hazelcast/5.1/architecture/distributed-computing#cooperative-execution-engine</a:t>
            </a:r>
            <a:r>
              <a:rPr lang="en-US" sz="1400" dirty="0"/>
              <a:t> for more detail</a:t>
            </a:r>
            <a:r>
              <a:rPr lang="en-US" dirty="0"/>
              <a:t>.</a:t>
            </a:r>
          </a:p>
          <a:p>
            <a:endParaRPr lang="en-US" dirty="0"/>
          </a:p>
        </p:txBody>
      </p:sp>
      <p:sp>
        <p:nvSpPr>
          <p:cNvPr id="4" name="Text Placeholder 3">
            <a:extLst>
              <a:ext uri="{FF2B5EF4-FFF2-40B4-BE49-F238E27FC236}">
                <a16:creationId xmlns:a16="http://schemas.microsoft.com/office/drawing/2014/main" id="{FE4F5294-58E6-37A7-14B7-A1FA3E422E82}"/>
              </a:ext>
            </a:extLst>
          </p:cNvPr>
          <p:cNvSpPr>
            <a:spLocks noGrp="1"/>
          </p:cNvSpPr>
          <p:nvPr>
            <p:ph type="body" sz="half" idx="2"/>
          </p:nvPr>
        </p:nvSpPr>
        <p:spPr/>
        <p:txBody>
          <a:bodyPr/>
          <a:lstStyle/>
          <a:p>
            <a:r>
              <a:rPr lang="en-US" dirty="0"/>
              <a:t>Scalability and Parallel Execution</a:t>
            </a:r>
          </a:p>
        </p:txBody>
      </p:sp>
      <p:pic>
        <p:nvPicPr>
          <p:cNvPr id="6" name="Picture 5" descr="Diagram&#10;&#10;Description automatically generated">
            <a:extLst>
              <a:ext uri="{FF2B5EF4-FFF2-40B4-BE49-F238E27FC236}">
                <a16:creationId xmlns:a16="http://schemas.microsoft.com/office/drawing/2014/main" id="{71382B81-25EA-96B3-EF5F-B0447D9DC603}"/>
              </a:ext>
            </a:extLst>
          </p:cNvPr>
          <p:cNvPicPr>
            <a:picLocks noChangeAspect="1"/>
          </p:cNvPicPr>
          <p:nvPr/>
        </p:nvPicPr>
        <p:blipFill>
          <a:blip r:embed="rId3"/>
          <a:stretch>
            <a:fillRect/>
          </a:stretch>
        </p:blipFill>
        <p:spPr>
          <a:xfrm>
            <a:off x="6827001" y="779317"/>
            <a:ext cx="4982441" cy="5299363"/>
          </a:xfrm>
          <a:prstGeom prst="rect">
            <a:avLst/>
          </a:prstGeom>
        </p:spPr>
      </p:pic>
    </p:spTree>
    <p:extLst>
      <p:ext uri="{BB962C8B-B14F-4D97-AF65-F5344CB8AC3E}">
        <p14:creationId xmlns:p14="http://schemas.microsoft.com/office/powerpoint/2010/main" val="18523310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88AB2-3F64-C3BE-9A63-BEA799252BDF}"/>
              </a:ext>
            </a:extLst>
          </p:cNvPr>
          <p:cNvSpPr>
            <a:spLocks noGrp="1"/>
          </p:cNvSpPr>
          <p:nvPr>
            <p:ph type="title"/>
          </p:nvPr>
        </p:nvSpPr>
        <p:spPr/>
        <p:txBody>
          <a:bodyPr/>
          <a:lstStyle/>
          <a:p>
            <a:r>
              <a:rPr lang="en-US" dirty="0"/>
              <a:t>How </a:t>
            </a:r>
            <a:r>
              <a:rPr lang="en-US" dirty="0" err="1"/>
              <a:t>Hazelcast</a:t>
            </a:r>
            <a:r>
              <a:rPr lang="en-US" dirty="0"/>
              <a:t> Does Event Processing</a:t>
            </a:r>
          </a:p>
        </p:txBody>
      </p:sp>
      <p:sp>
        <p:nvSpPr>
          <p:cNvPr id="3" name="Content Placeholder 2">
            <a:extLst>
              <a:ext uri="{FF2B5EF4-FFF2-40B4-BE49-F238E27FC236}">
                <a16:creationId xmlns:a16="http://schemas.microsoft.com/office/drawing/2014/main" id="{6FCC3013-6F90-762B-6D94-D7D6E61F0800}"/>
              </a:ext>
            </a:extLst>
          </p:cNvPr>
          <p:cNvSpPr>
            <a:spLocks noGrp="1"/>
          </p:cNvSpPr>
          <p:nvPr>
            <p:ph idx="1"/>
          </p:nvPr>
        </p:nvSpPr>
        <p:spPr>
          <a:xfrm>
            <a:off x="3712047" y="779319"/>
            <a:ext cx="7728344" cy="5299364"/>
          </a:xfrm>
        </p:spPr>
        <p:txBody>
          <a:bodyPr anchor="t">
            <a:normAutofit/>
          </a:bodyPr>
          <a:lstStyle/>
          <a:p>
            <a:pPr marL="0" indent="0">
              <a:buNone/>
            </a:pPr>
            <a:r>
              <a:rPr lang="en-US" dirty="0"/>
              <a:t>Managing Parallel Execution</a:t>
            </a:r>
          </a:p>
          <a:p>
            <a:pPr marL="0" indent="0">
              <a:buNone/>
            </a:pPr>
            <a:endParaRPr lang="en-US" dirty="0"/>
          </a:p>
          <a:p>
            <a:r>
              <a:rPr lang="en-US" dirty="0"/>
              <a:t>Generally, execution is parallelized by the provided key (serial number in the example).</a:t>
            </a:r>
          </a:p>
          <a:p>
            <a:r>
              <a:rPr lang="en-US" dirty="0"/>
              <a:t>When we are aggregating by something other than the key, then we cannot be fully parallel.  </a:t>
            </a:r>
            <a:r>
              <a:rPr lang="en-US" dirty="0" err="1"/>
              <a:t>Hazelcast</a:t>
            </a:r>
            <a:r>
              <a:rPr lang="en-US" dirty="0"/>
              <a:t> takes care of data shuffling as needed.</a:t>
            </a:r>
          </a:p>
        </p:txBody>
      </p:sp>
      <p:sp>
        <p:nvSpPr>
          <p:cNvPr id="4" name="Text Placeholder 3">
            <a:extLst>
              <a:ext uri="{FF2B5EF4-FFF2-40B4-BE49-F238E27FC236}">
                <a16:creationId xmlns:a16="http://schemas.microsoft.com/office/drawing/2014/main" id="{FE4F5294-58E6-37A7-14B7-A1FA3E422E82}"/>
              </a:ext>
            </a:extLst>
          </p:cNvPr>
          <p:cNvSpPr>
            <a:spLocks noGrp="1"/>
          </p:cNvSpPr>
          <p:nvPr>
            <p:ph type="body" sz="half" idx="2"/>
          </p:nvPr>
        </p:nvSpPr>
        <p:spPr/>
        <p:txBody>
          <a:bodyPr/>
          <a:lstStyle/>
          <a:p>
            <a:r>
              <a:rPr lang="en-US" dirty="0"/>
              <a:t>Scalability and Parallel Execution</a:t>
            </a:r>
          </a:p>
        </p:txBody>
      </p:sp>
    </p:spTree>
    <p:extLst>
      <p:ext uri="{BB962C8B-B14F-4D97-AF65-F5344CB8AC3E}">
        <p14:creationId xmlns:p14="http://schemas.microsoft.com/office/powerpoint/2010/main" val="2317442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88AB2-3F64-C3BE-9A63-BEA799252BDF}"/>
              </a:ext>
            </a:extLst>
          </p:cNvPr>
          <p:cNvSpPr>
            <a:spLocks noGrp="1"/>
          </p:cNvSpPr>
          <p:nvPr>
            <p:ph type="title"/>
          </p:nvPr>
        </p:nvSpPr>
        <p:spPr/>
        <p:txBody>
          <a:bodyPr/>
          <a:lstStyle/>
          <a:p>
            <a:r>
              <a:rPr lang="en-US" dirty="0"/>
              <a:t>How </a:t>
            </a:r>
            <a:r>
              <a:rPr lang="en-US" dirty="0" err="1"/>
              <a:t>Hazelcast</a:t>
            </a:r>
            <a:r>
              <a:rPr lang="en-US" dirty="0"/>
              <a:t> Does Event Processing</a:t>
            </a:r>
          </a:p>
        </p:txBody>
      </p:sp>
      <p:sp>
        <p:nvSpPr>
          <p:cNvPr id="3" name="Content Placeholder 2">
            <a:extLst>
              <a:ext uri="{FF2B5EF4-FFF2-40B4-BE49-F238E27FC236}">
                <a16:creationId xmlns:a16="http://schemas.microsoft.com/office/drawing/2014/main" id="{6FCC3013-6F90-762B-6D94-D7D6E61F0800}"/>
              </a:ext>
            </a:extLst>
          </p:cNvPr>
          <p:cNvSpPr>
            <a:spLocks noGrp="1"/>
          </p:cNvSpPr>
          <p:nvPr>
            <p:ph idx="1"/>
          </p:nvPr>
        </p:nvSpPr>
        <p:spPr>
          <a:xfrm>
            <a:off x="3892378" y="749184"/>
            <a:ext cx="7634604" cy="2559019"/>
          </a:xfrm>
        </p:spPr>
        <p:txBody>
          <a:bodyPr>
            <a:normAutofit fontScale="92500" lnSpcReduction="20000"/>
          </a:bodyPr>
          <a:lstStyle/>
          <a:p>
            <a:r>
              <a:rPr lang="en-US" dirty="0"/>
              <a:t>Pipelines have state </a:t>
            </a:r>
          </a:p>
          <a:p>
            <a:pPr lvl="1"/>
            <a:r>
              <a:rPr lang="en-US" dirty="0"/>
              <a:t>Which events have been consumed</a:t>
            </a:r>
          </a:p>
          <a:p>
            <a:pPr lvl="1"/>
            <a:r>
              <a:rPr lang="en-US" dirty="0"/>
              <a:t>Totals so far for windows</a:t>
            </a:r>
          </a:p>
          <a:p>
            <a:pPr lvl="1"/>
            <a:r>
              <a:rPr lang="en-US" dirty="0"/>
              <a:t>Arbitrary state in stateful transforms</a:t>
            </a:r>
          </a:p>
          <a:p>
            <a:r>
              <a:rPr lang="en-US" dirty="0"/>
              <a:t>Periodically, </a:t>
            </a:r>
            <a:r>
              <a:rPr lang="en-US" dirty="0" err="1"/>
              <a:t>Hazelcast</a:t>
            </a:r>
            <a:r>
              <a:rPr lang="en-US" dirty="0"/>
              <a:t> creates a consistent snapshot of the entire pipeline.</a:t>
            </a:r>
          </a:p>
          <a:p>
            <a:r>
              <a:rPr lang="en-US" dirty="0"/>
              <a:t>In the event of failure, the whole pipeline is restarted from the latest snapshot.</a:t>
            </a:r>
          </a:p>
          <a:p>
            <a:r>
              <a:rPr lang="en-US" dirty="0"/>
              <a:t>This same mechanism enables updating jobs without restart or event loss</a:t>
            </a:r>
          </a:p>
        </p:txBody>
      </p:sp>
      <p:sp>
        <p:nvSpPr>
          <p:cNvPr id="4" name="Text Placeholder 3">
            <a:extLst>
              <a:ext uri="{FF2B5EF4-FFF2-40B4-BE49-F238E27FC236}">
                <a16:creationId xmlns:a16="http://schemas.microsoft.com/office/drawing/2014/main" id="{FE4F5294-58E6-37A7-14B7-A1FA3E422E82}"/>
              </a:ext>
            </a:extLst>
          </p:cNvPr>
          <p:cNvSpPr>
            <a:spLocks noGrp="1"/>
          </p:cNvSpPr>
          <p:nvPr>
            <p:ph type="body" sz="half" idx="2"/>
          </p:nvPr>
        </p:nvSpPr>
        <p:spPr/>
        <p:txBody>
          <a:bodyPr/>
          <a:lstStyle/>
          <a:p>
            <a:r>
              <a:rPr lang="en-US" dirty="0"/>
              <a:t>Fault Tolerance and Updates</a:t>
            </a:r>
          </a:p>
        </p:txBody>
      </p:sp>
      <p:pic>
        <p:nvPicPr>
          <p:cNvPr id="6" name="Picture 5" descr="A picture containing icon&#10;&#10;Description automatically generated">
            <a:extLst>
              <a:ext uri="{FF2B5EF4-FFF2-40B4-BE49-F238E27FC236}">
                <a16:creationId xmlns:a16="http://schemas.microsoft.com/office/drawing/2014/main" id="{765CF09D-F50D-90BE-2CF1-FCA5F38C5A9F}"/>
              </a:ext>
            </a:extLst>
          </p:cNvPr>
          <p:cNvPicPr>
            <a:picLocks noChangeAspect="1"/>
          </p:cNvPicPr>
          <p:nvPr/>
        </p:nvPicPr>
        <p:blipFill>
          <a:blip r:embed="rId2"/>
          <a:stretch>
            <a:fillRect/>
          </a:stretch>
        </p:blipFill>
        <p:spPr>
          <a:xfrm>
            <a:off x="4250724" y="3308204"/>
            <a:ext cx="6633706" cy="3399774"/>
          </a:xfrm>
          <a:prstGeom prst="rect">
            <a:avLst/>
          </a:prstGeom>
        </p:spPr>
      </p:pic>
    </p:spTree>
    <p:extLst>
      <p:ext uri="{BB962C8B-B14F-4D97-AF65-F5344CB8AC3E}">
        <p14:creationId xmlns:p14="http://schemas.microsoft.com/office/powerpoint/2010/main" val="19712153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88AB2-3F64-C3BE-9A63-BEA799252BDF}"/>
              </a:ext>
            </a:extLst>
          </p:cNvPr>
          <p:cNvSpPr>
            <a:spLocks noGrp="1"/>
          </p:cNvSpPr>
          <p:nvPr>
            <p:ph type="title"/>
          </p:nvPr>
        </p:nvSpPr>
        <p:spPr/>
        <p:txBody>
          <a:bodyPr/>
          <a:lstStyle/>
          <a:p>
            <a:r>
              <a:rPr lang="en-US" dirty="0"/>
              <a:t>How </a:t>
            </a:r>
            <a:r>
              <a:rPr lang="en-US" dirty="0" err="1"/>
              <a:t>Hazelcast</a:t>
            </a:r>
            <a:r>
              <a:rPr lang="en-US" dirty="0"/>
              <a:t> Does Event Processing</a:t>
            </a:r>
          </a:p>
        </p:txBody>
      </p:sp>
      <p:sp>
        <p:nvSpPr>
          <p:cNvPr id="3" name="Content Placeholder 2">
            <a:extLst>
              <a:ext uri="{FF2B5EF4-FFF2-40B4-BE49-F238E27FC236}">
                <a16:creationId xmlns:a16="http://schemas.microsoft.com/office/drawing/2014/main" id="{6FCC3013-6F90-762B-6D94-D7D6E61F0800}"/>
              </a:ext>
            </a:extLst>
          </p:cNvPr>
          <p:cNvSpPr>
            <a:spLocks noGrp="1"/>
          </p:cNvSpPr>
          <p:nvPr>
            <p:ph idx="1"/>
          </p:nvPr>
        </p:nvSpPr>
        <p:spPr>
          <a:xfrm>
            <a:off x="3965114" y="2240930"/>
            <a:ext cx="7634604" cy="2559019"/>
          </a:xfrm>
        </p:spPr>
        <p:txBody>
          <a:bodyPr>
            <a:normAutofit/>
          </a:bodyPr>
          <a:lstStyle/>
          <a:p>
            <a:pPr marL="0" indent="0">
              <a:buNone/>
            </a:pPr>
            <a:r>
              <a:rPr lang="en-US" dirty="0"/>
              <a:t>Developers only need to implement business logic</a:t>
            </a:r>
          </a:p>
          <a:p>
            <a:pPr marL="0" indent="0">
              <a:buNone/>
            </a:pPr>
            <a:r>
              <a:rPr lang="en-US" dirty="0" err="1"/>
              <a:t>Hazelcast</a:t>
            </a:r>
            <a:r>
              <a:rPr lang="en-US" dirty="0"/>
              <a:t> Platform automatically handles</a:t>
            </a:r>
          </a:p>
          <a:p>
            <a:r>
              <a:rPr lang="en-US" dirty="0"/>
              <a:t>Scaling</a:t>
            </a:r>
          </a:p>
          <a:p>
            <a:r>
              <a:rPr lang="en-US" dirty="0"/>
              <a:t>Fault Tolerance</a:t>
            </a:r>
          </a:p>
          <a:p>
            <a:r>
              <a:rPr lang="en-US" dirty="0"/>
              <a:t>Dynamic Updates</a:t>
            </a:r>
          </a:p>
        </p:txBody>
      </p:sp>
      <p:sp>
        <p:nvSpPr>
          <p:cNvPr id="4" name="Text Placeholder 3">
            <a:extLst>
              <a:ext uri="{FF2B5EF4-FFF2-40B4-BE49-F238E27FC236}">
                <a16:creationId xmlns:a16="http://schemas.microsoft.com/office/drawing/2014/main" id="{FE4F5294-58E6-37A7-14B7-A1FA3E422E82}"/>
              </a:ext>
            </a:extLst>
          </p:cNvPr>
          <p:cNvSpPr>
            <a:spLocks noGrp="1"/>
          </p:cNvSpPr>
          <p:nvPr>
            <p:ph type="body" sz="half" idx="2"/>
          </p:nvPr>
        </p:nvSpPr>
        <p:spPr/>
        <p:txBody>
          <a:bodyPr/>
          <a:lstStyle/>
          <a:p>
            <a:r>
              <a:rPr lang="en-US" dirty="0"/>
              <a:t>Summary</a:t>
            </a:r>
          </a:p>
        </p:txBody>
      </p:sp>
    </p:spTree>
    <p:extLst>
      <p:ext uri="{BB962C8B-B14F-4D97-AF65-F5344CB8AC3E}">
        <p14:creationId xmlns:p14="http://schemas.microsoft.com/office/powerpoint/2010/main" val="20405870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C01B14E-5B85-81CD-6205-A952158DA53F}"/>
              </a:ext>
            </a:extLst>
          </p:cNvPr>
          <p:cNvSpPr>
            <a:spLocks noGrp="1"/>
          </p:cNvSpPr>
          <p:nvPr>
            <p:ph type="title"/>
          </p:nvPr>
        </p:nvSpPr>
        <p:spPr/>
        <p:txBody>
          <a:bodyPr/>
          <a:lstStyle/>
          <a:p>
            <a:r>
              <a:rPr lang="en-US" dirty="0" err="1"/>
              <a:t>Hazelcast</a:t>
            </a:r>
            <a:r>
              <a:rPr lang="en-US" dirty="0"/>
              <a:t> Event Processing Demonstration</a:t>
            </a:r>
          </a:p>
        </p:txBody>
      </p:sp>
      <p:sp>
        <p:nvSpPr>
          <p:cNvPr id="6" name="Text Placeholder 5">
            <a:extLst>
              <a:ext uri="{FF2B5EF4-FFF2-40B4-BE49-F238E27FC236}">
                <a16:creationId xmlns:a16="http://schemas.microsoft.com/office/drawing/2014/main" id="{4E797883-DBA0-C576-56C1-14F89A3388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902340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C1588-B698-4F0A-AE1B-B38A3364A975}"/>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210B0E77-FB98-40FB-FFE0-55CF0A51D096}"/>
              </a:ext>
            </a:extLst>
          </p:cNvPr>
          <p:cNvSpPr>
            <a:spLocks noGrp="1"/>
          </p:cNvSpPr>
          <p:nvPr>
            <p:ph idx="1"/>
          </p:nvPr>
        </p:nvSpPr>
        <p:spPr/>
        <p:txBody>
          <a:bodyPr/>
          <a:lstStyle/>
          <a:p>
            <a:r>
              <a:rPr lang="en-US" dirty="0"/>
              <a:t>Problem Statement (5 min)</a:t>
            </a:r>
          </a:p>
          <a:p>
            <a:r>
              <a:rPr lang="en-US" dirty="0" err="1"/>
              <a:t>Hazelcast</a:t>
            </a:r>
            <a:r>
              <a:rPr lang="en-US" dirty="0"/>
              <a:t> Company and Platform Overview (8 min)</a:t>
            </a:r>
          </a:p>
          <a:p>
            <a:r>
              <a:rPr lang="en-US" dirty="0" err="1"/>
              <a:t>Hazelcast</a:t>
            </a:r>
            <a:r>
              <a:rPr lang="en-US" dirty="0"/>
              <a:t> IMDG in Action , Demonstration (7 min)</a:t>
            </a:r>
          </a:p>
          <a:p>
            <a:r>
              <a:rPr lang="en-US" dirty="0"/>
              <a:t>How </a:t>
            </a:r>
            <a:r>
              <a:rPr lang="en-US" dirty="0" err="1"/>
              <a:t>Hazelcast</a:t>
            </a:r>
            <a:r>
              <a:rPr lang="en-US" dirty="0"/>
              <a:t> Does Event Processing (15 min)</a:t>
            </a:r>
          </a:p>
          <a:p>
            <a:r>
              <a:rPr lang="en-US" dirty="0" err="1"/>
              <a:t>Hazelcast</a:t>
            </a:r>
            <a:r>
              <a:rPr lang="en-US" dirty="0"/>
              <a:t> Event Processing Demonstration (15 min)</a:t>
            </a:r>
          </a:p>
          <a:p>
            <a:r>
              <a:rPr lang="en-US" dirty="0"/>
              <a:t>Open Discussion and Next Steps (10 min)</a:t>
            </a:r>
          </a:p>
          <a:p>
            <a:endParaRPr lang="en-US" dirty="0"/>
          </a:p>
        </p:txBody>
      </p:sp>
      <p:sp>
        <p:nvSpPr>
          <p:cNvPr id="4" name="Text Placeholder 3">
            <a:extLst>
              <a:ext uri="{FF2B5EF4-FFF2-40B4-BE49-F238E27FC236}">
                <a16:creationId xmlns:a16="http://schemas.microsoft.com/office/drawing/2014/main" id="{FFF16E61-DA7F-724F-8E31-A8EC6C2D89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4464166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88AB2-3F64-C3BE-9A63-BEA799252BDF}"/>
              </a:ext>
            </a:extLst>
          </p:cNvPr>
          <p:cNvSpPr>
            <a:spLocks noGrp="1"/>
          </p:cNvSpPr>
          <p:nvPr>
            <p:ph type="title"/>
          </p:nvPr>
        </p:nvSpPr>
        <p:spPr/>
        <p:txBody>
          <a:bodyPr/>
          <a:lstStyle/>
          <a:p>
            <a:r>
              <a:rPr lang="en-US" dirty="0" err="1"/>
              <a:t>Hazelcast</a:t>
            </a:r>
            <a:r>
              <a:rPr lang="en-US" dirty="0"/>
              <a:t> Event Processing Demonstration</a:t>
            </a:r>
          </a:p>
        </p:txBody>
      </p:sp>
      <p:sp>
        <p:nvSpPr>
          <p:cNvPr id="3" name="Content Placeholder 2">
            <a:extLst>
              <a:ext uri="{FF2B5EF4-FFF2-40B4-BE49-F238E27FC236}">
                <a16:creationId xmlns:a16="http://schemas.microsoft.com/office/drawing/2014/main" id="{6FCC3013-6F90-762B-6D94-D7D6E61F0800}"/>
              </a:ext>
            </a:extLst>
          </p:cNvPr>
          <p:cNvSpPr>
            <a:spLocks noGrp="1"/>
          </p:cNvSpPr>
          <p:nvPr>
            <p:ph idx="1"/>
          </p:nvPr>
        </p:nvSpPr>
        <p:spPr>
          <a:xfrm>
            <a:off x="3670485" y="3375011"/>
            <a:ext cx="7315200" cy="2560319"/>
          </a:xfrm>
        </p:spPr>
        <p:txBody>
          <a:bodyPr/>
          <a:lstStyle/>
          <a:p>
            <a:pPr marL="0" indent="0">
              <a:buNone/>
            </a:pPr>
            <a:endParaRPr lang="en-US" dirty="0"/>
          </a:p>
          <a:p>
            <a:pPr marL="0" indent="0">
              <a:buNone/>
            </a:pPr>
            <a:r>
              <a:rPr lang="en-US" sz="1600" dirty="0"/>
              <a:t>The job can be understood as a series of simple steps.  This is the idea of event processing, but there are significant issues around implementing at scale.  For now, notice the following:</a:t>
            </a:r>
          </a:p>
          <a:p>
            <a:r>
              <a:rPr lang="en-US" sz="1600" dirty="0"/>
              <a:t>Each simple step is a </a:t>
            </a:r>
            <a:r>
              <a:rPr lang="en-US" sz="1600" b="1" dirty="0"/>
              <a:t>node</a:t>
            </a:r>
            <a:r>
              <a:rPr lang="en-US" sz="1600" dirty="0"/>
              <a:t>.  Nodes can filter, aggregate and do many other things.</a:t>
            </a:r>
          </a:p>
          <a:p>
            <a:r>
              <a:rPr lang="en-US" sz="1600" dirty="0"/>
              <a:t>Events flow along </a:t>
            </a:r>
            <a:r>
              <a:rPr lang="en-US" sz="1600" b="1" dirty="0"/>
              <a:t>vertices</a:t>
            </a:r>
            <a:r>
              <a:rPr lang="en-US" sz="1600" dirty="0"/>
              <a:t>.  The events coming out of a node may be of a different number and type from the events going in.</a:t>
            </a:r>
          </a:p>
          <a:p>
            <a:r>
              <a:rPr lang="en-US" sz="1600" dirty="0"/>
              <a:t>Designating a </a:t>
            </a:r>
            <a:r>
              <a:rPr lang="en-US" sz="1600" b="1" dirty="0"/>
              <a:t>key</a:t>
            </a:r>
            <a:r>
              <a:rPr lang="en-US" sz="1600" dirty="0"/>
              <a:t> provides information about how a job can be parallelized.</a:t>
            </a:r>
          </a:p>
        </p:txBody>
      </p:sp>
      <p:sp>
        <p:nvSpPr>
          <p:cNvPr id="4" name="Text Placeholder 3">
            <a:extLst>
              <a:ext uri="{FF2B5EF4-FFF2-40B4-BE49-F238E27FC236}">
                <a16:creationId xmlns:a16="http://schemas.microsoft.com/office/drawing/2014/main" id="{FE4F5294-58E6-37A7-14B7-A1FA3E422E82}"/>
              </a:ext>
            </a:extLst>
          </p:cNvPr>
          <p:cNvSpPr>
            <a:spLocks noGrp="1"/>
          </p:cNvSpPr>
          <p:nvPr>
            <p:ph type="body" sz="half" idx="2"/>
          </p:nvPr>
        </p:nvSpPr>
        <p:spPr/>
        <p:txBody>
          <a:bodyPr/>
          <a:lstStyle/>
          <a:p>
            <a:r>
              <a:rPr lang="en-US" dirty="0"/>
              <a:t>Terminology</a:t>
            </a:r>
          </a:p>
        </p:txBody>
      </p:sp>
      <p:pic>
        <p:nvPicPr>
          <p:cNvPr id="9" name="Picture 8" descr="A picture containing icon&#10;&#10;Description automatically generated">
            <a:extLst>
              <a:ext uri="{FF2B5EF4-FFF2-40B4-BE49-F238E27FC236}">
                <a16:creationId xmlns:a16="http://schemas.microsoft.com/office/drawing/2014/main" id="{C2EDD36A-4953-2084-6AD1-9E957BFC6B58}"/>
              </a:ext>
            </a:extLst>
          </p:cNvPr>
          <p:cNvPicPr>
            <a:picLocks noChangeAspect="1"/>
          </p:cNvPicPr>
          <p:nvPr/>
        </p:nvPicPr>
        <p:blipFill>
          <a:blip r:embed="rId2"/>
          <a:stretch>
            <a:fillRect/>
          </a:stretch>
        </p:blipFill>
        <p:spPr>
          <a:xfrm>
            <a:off x="3456339" y="868681"/>
            <a:ext cx="8382370" cy="3428597"/>
          </a:xfrm>
          <a:prstGeom prst="rect">
            <a:avLst/>
          </a:prstGeom>
        </p:spPr>
      </p:pic>
    </p:spTree>
    <p:extLst>
      <p:ext uri="{BB962C8B-B14F-4D97-AF65-F5344CB8AC3E}">
        <p14:creationId xmlns:p14="http://schemas.microsoft.com/office/powerpoint/2010/main" val="20706692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0279A-7DB0-C779-5F5F-EAE2CDAA5F50}"/>
              </a:ext>
            </a:extLst>
          </p:cNvPr>
          <p:cNvSpPr>
            <a:spLocks noGrp="1"/>
          </p:cNvSpPr>
          <p:nvPr>
            <p:ph type="title"/>
          </p:nvPr>
        </p:nvSpPr>
        <p:spPr/>
        <p:txBody>
          <a:bodyPr/>
          <a:lstStyle/>
          <a:p>
            <a:r>
              <a:rPr lang="en-US" dirty="0" err="1"/>
              <a:t>Hazelcast</a:t>
            </a:r>
            <a:r>
              <a:rPr lang="en-US" dirty="0"/>
              <a:t> Event Processing Demonstration</a:t>
            </a:r>
          </a:p>
        </p:txBody>
      </p:sp>
      <p:sp>
        <p:nvSpPr>
          <p:cNvPr id="4" name="Text Placeholder 3">
            <a:extLst>
              <a:ext uri="{FF2B5EF4-FFF2-40B4-BE49-F238E27FC236}">
                <a16:creationId xmlns:a16="http://schemas.microsoft.com/office/drawing/2014/main" id="{2C619459-A559-B7CE-2AC7-A30C4FBF0585}"/>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17846922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C01B14E-5B85-81CD-6205-A952158DA53F}"/>
              </a:ext>
            </a:extLst>
          </p:cNvPr>
          <p:cNvSpPr>
            <a:spLocks noGrp="1"/>
          </p:cNvSpPr>
          <p:nvPr>
            <p:ph type="title"/>
          </p:nvPr>
        </p:nvSpPr>
        <p:spPr/>
        <p:txBody>
          <a:bodyPr/>
          <a:lstStyle/>
          <a:p>
            <a:r>
              <a:rPr lang="en-US" dirty="0"/>
              <a:t>Open Discussion and Next Steps</a:t>
            </a:r>
          </a:p>
        </p:txBody>
      </p:sp>
      <p:sp>
        <p:nvSpPr>
          <p:cNvPr id="6" name="Text Placeholder 5">
            <a:extLst>
              <a:ext uri="{FF2B5EF4-FFF2-40B4-BE49-F238E27FC236}">
                <a16:creationId xmlns:a16="http://schemas.microsoft.com/office/drawing/2014/main" id="{4E797883-DBA0-C576-56C1-14F89A3388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954574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88AB2-3F64-C3BE-9A63-BEA799252BDF}"/>
              </a:ext>
            </a:extLst>
          </p:cNvPr>
          <p:cNvSpPr>
            <a:spLocks noGrp="1"/>
          </p:cNvSpPr>
          <p:nvPr>
            <p:ph type="title"/>
          </p:nvPr>
        </p:nvSpPr>
        <p:spPr/>
        <p:txBody>
          <a:bodyPr/>
          <a:lstStyle/>
          <a:p>
            <a:r>
              <a:rPr lang="en-US" dirty="0"/>
              <a:t>Open Discussion and Next Steps</a:t>
            </a:r>
          </a:p>
        </p:txBody>
      </p:sp>
      <p:sp>
        <p:nvSpPr>
          <p:cNvPr id="3" name="Content Placeholder 2">
            <a:extLst>
              <a:ext uri="{FF2B5EF4-FFF2-40B4-BE49-F238E27FC236}">
                <a16:creationId xmlns:a16="http://schemas.microsoft.com/office/drawing/2014/main" id="{6FCC3013-6F90-762B-6D94-D7D6E61F0800}"/>
              </a:ext>
            </a:extLst>
          </p:cNvPr>
          <p:cNvSpPr>
            <a:spLocks noGrp="1"/>
          </p:cNvSpPr>
          <p:nvPr>
            <p:ph idx="1"/>
          </p:nvPr>
        </p:nvSpPr>
        <p:spPr>
          <a:xfrm>
            <a:off x="3965114" y="2240930"/>
            <a:ext cx="7634604" cy="2559019"/>
          </a:xfrm>
        </p:spPr>
        <p:txBody>
          <a:bodyPr>
            <a:normAutofit/>
          </a:bodyPr>
          <a:lstStyle/>
          <a:p>
            <a:r>
              <a:rPr lang="en-US" dirty="0"/>
              <a:t>Questions or Comments ?</a:t>
            </a:r>
          </a:p>
          <a:p>
            <a:r>
              <a:rPr lang="en-US" dirty="0"/>
              <a:t>Next Steps – how can we help ?</a:t>
            </a:r>
          </a:p>
          <a:p>
            <a:pPr lvl="1"/>
            <a:r>
              <a:rPr lang="en-US" dirty="0"/>
              <a:t>Additional presentations to other constituents</a:t>
            </a:r>
          </a:p>
          <a:p>
            <a:pPr lvl="1"/>
            <a:r>
              <a:rPr lang="en-US" dirty="0"/>
              <a:t>Equip you for more internal discussions</a:t>
            </a:r>
          </a:p>
          <a:p>
            <a:pPr lvl="1"/>
            <a:r>
              <a:rPr lang="en-US" dirty="0"/>
              <a:t>Pilot</a:t>
            </a:r>
          </a:p>
        </p:txBody>
      </p:sp>
      <p:sp>
        <p:nvSpPr>
          <p:cNvPr id="4" name="Text Placeholder 3">
            <a:extLst>
              <a:ext uri="{FF2B5EF4-FFF2-40B4-BE49-F238E27FC236}">
                <a16:creationId xmlns:a16="http://schemas.microsoft.com/office/drawing/2014/main" id="{FE4F5294-58E6-37A7-14B7-A1FA3E422E82}"/>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19200978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03ABB4-7E2A-4248-9FE7-4A419AFF2F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126970D-C1E5-4FB1-84E8-86CB9CED1C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67639"/>
            <a:ext cx="11707367" cy="1852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6D21C7B-4A58-94EC-9ABF-0C2B92298FCD}"/>
              </a:ext>
            </a:extLst>
          </p:cNvPr>
          <p:cNvSpPr>
            <a:spLocks noGrp="1"/>
          </p:cNvSpPr>
          <p:nvPr>
            <p:ph type="ctrTitle"/>
          </p:nvPr>
        </p:nvSpPr>
        <p:spPr>
          <a:xfrm>
            <a:off x="1069848" y="4590661"/>
            <a:ext cx="10210862" cy="1065690"/>
          </a:xfrm>
        </p:spPr>
        <p:txBody>
          <a:bodyPr>
            <a:normAutofit/>
          </a:bodyPr>
          <a:lstStyle/>
          <a:p>
            <a:r>
              <a:rPr lang="en-US" dirty="0"/>
              <a:t>Thank You!</a:t>
            </a:r>
          </a:p>
        </p:txBody>
      </p:sp>
      <p:sp>
        <p:nvSpPr>
          <p:cNvPr id="3" name="Subtitle 2">
            <a:extLst>
              <a:ext uri="{FF2B5EF4-FFF2-40B4-BE49-F238E27FC236}">
                <a16:creationId xmlns:a16="http://schemas.microsoft.com/office/drawing/2014/main" id="{339EB87E-BF22-EC53-BE62-D22E37290983}"/>
              </a:ext>
            </a:extLst>
          </p:cNvPr>
          <p:cNvSpPr>
            <a:spLocks noGrp="1"/>
          </p:cNvSpPr>
          <p:nvPr>
            <p:ph type="subTitle" idx="1"/>
          </p:nvPr>
        </p:nvSpPr>
        <p:spPr>
          <a:xfrm>
            <a:off x="1100014" y="5666792"/>
            <a:ext cx="10180696" cy="542592"/>
          </a:xfrm>
        </p:spPr>
        <p:txBody>
          <a:bodyPr>
            <a:normAutofit/>
          </a:bodyPr>
          <a:lstStyle/>
          <a:p>
            <a:endParaRPr lang="en-US"/>
          </a:p>
        </p:txBody>
      </p:sp>
      <p:pic>
        <p:nvPicPr>
          <p:cNvPr id="7" name="Graphic 6" descr="Handshake">
            <a:extLst>
              <a:ext uri="{FF2B5EF4-FFF2-40B4-BE49-F238E27FC236}">
                <a16:creationId xmlns:a16="http://schemas.microsoft.com/office/drawing/2014/main" id="{7387292E-51A8-987E-ABB6-90C7E2F2A0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10229" y="484632"/>
            <a:ext cx="3556755" cy="3556755"/>
          </a:xfrm>
          <a:prstGeom prst="rect">
            <a:avLst/>
          </a:prstGeom>
        </p:spPr>
      </p:pic>
    </p:spTree>
    <p:extLst>
      <p:ext uri="{BB962C8B-B14F-4D97-AF65-F5344CB8AC3E}">
        <p14:creationId xmlns:p14="http://schemas.microsoft.com/office/powerpoint/2010/main" val="18487839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C01B14E-5B85-81CD-6205-A952158DA53F}"/>
              </a:ext>
            </a:extLst>
          </p:cNvPr>
          <p:cNvSpPr>
            <a:spLocks noGrp="1"/>
          </p:cNvSpPr>
          <p:nvPr>
            <p:ph type="title"/>
          </p:nvPr>
        </p:nvSpPr>
        <p:spPr/>
        <p:txBody>
          <a:bodyPr/>
          <a:lstStyle/>
          <a:p>
            <a:r>
              <a:rPr lang="en-US" dirty="0"/>
              <a:t>Problem Statement</a:t>
            </a:r>
          </a:p>
        </p:txBody>
      </p:sp>
      <p:sp>
        <p:nvSpPr>
          <p:cNvPr id="6" name="Text Placeholder 5">
            <a:extLst>
              <a:ext uri="{FF2B5EF4-FFF2-40B4-BE49-F238E27FC236}">
                <a16:creationId xmlns:a16="http://schemas.microsoft.com/office/drawing/2014/main" id="{4E797883-DBA0-C576-56C1-14F89A3388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28809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BD4B2-D9DD-7B0E-FD59-8A8AEFA4260F}"/>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97B6E985-36E7-B4BD-94B5-C5D6C2EA9155}"/>
              </a:ext>
            </a:extLst>
          </p:cNvPr>
          <p:cNvSpPr>
            <a:spLocks noGrp="1"/>
          </p:cNvSpPr>
          <p:nvPr>
            <p:ph idx="1"/>
          </p:nvPr>
        </p:nvSpPr>
        <p:spPr/>
        <p:txBody>
          <a:bodyPr/>
          <a:lstStyle/>
          <a:p>
            <a:pPr marL="0" indent="0">
              <a:buNone/>
            </a:pPr>
            <a:r>
              <a:rPr lang="en-US" dirty="0"/>
              <a:t>Georgia Automation and Control is implementing a new solution targeted at small to medium factories.  The solution will allow an unprecedented level of customization.  Customers will be able to set their own alerts, design custom machine control policies and, with minimal help, incorporate new machine types.</a:t>
            </a:r>
          </a:p>
          <a:p>
            <a:pPr marL="0" indent="0">
              <a:buNone/>
            </a:pPr>
            <a:endParaRPr lang="en-US" dirty="0"/>
          </a:p>
          <a:p>
            <a:pPr marL="0" indent="0">
              <a:buNone/>
            </a:pPr>
            <a:r>
              <a:rPr lang="en-US" dirty="0"/>
              <a:t>They are looking for a robust, scalable event processing engine to be the foundation for their next generation solution.</a:t>
            </a:r>
          </a:p>
        </p:txBody>
      </p:sp>
      <p:sp>
        <p:nvSpPr>
          <p:cNvPr id="4" name="Text Placeholder 3">
            <a:extLst>
              <a:ext uri="{FF2B5EF4-FFF2-40B4-BE49-F238E27FC236}">
                <a16:creationId xmlns:a16="http://schemas.microsoft.com/office/drawing/2014/main" id="{3ACD1D7F-043E-D62A-3B52-23BFA8B69884}"/>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9733927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E968-2860-53F7-1587-66CD33D02D7E}"/>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B738B374-8445-A87C-C1FB-3BEA237C5433}"/>
              </a:ext>
            </a:extLst>
          </p:cNvPr>
          <p:cNvSpPr>
            <a:spLocks noGrp="1"/>
          </p:cNvSpPr>
          <p:nvPr>
            <p:ph idx="1"/>
          </p:nvPr>
        </p:nvSpPr>
        <p:spPr/>
        <p:txBody>
          <a:bodyPr/>
          <a:lstStyle/>
          <a:p>
            <a:r>
              <a:rPr lang="en-US" i="1" dirty="0"/>
              <a:t>Flexibility</a:t>
            </a:r>
            <a:r>
              <a:rPr lang="en-US" dirty="0"/>
              <a:t>.  It should be possible to implement any policy that can be coded.</a:t>
            </a:r>
          </a:p>
          <a:p>
            <a:r>
              <a:rPr lang="en-US" i="1" dirty="0"/>
              <a:t>Low Latency</a:t>
            </a:r>
            <a:r>
              <a:rPr lang="en-US" dirty="0"/>
              <a:t>.  Not more than 1 second between stimulus and response.</a:t>
            </a:r>
          </a:p>
          <a:p>
            <a:r>
              <a:rPr lang="en-US" i="1" dirty="0"/>
              <a:t>Scalability</a:t>
            </a:r>
            <a:r>
              <a:rPr lang="en-US" dirty="0"/>
              <a:t>.  As sensors are added or upgraded, event volume will increase.  The solution should scale out gracefully.</a:t>
            </a:r>
          </a:p>
          <a:p>
            <a:r>
              <a:rPr lang="en-US" i="1" dirty="0"/>
              <a:t>Fault Tolerance</a:t>
            </a:r>
            <a:r>
              <a:rPr lang="en-US" dirty="0"/>
              <a:t>.  Failure of one host must not result in missed signals.</a:t>
            </a:r>
          </a:p>
          <a:p>
            <a:r>
              <a:rPr lang="en-US" dirty="0"/>
              <a:t>Operates in </a:t>
            </a:r>
            <a:r>
              <a:rPr lang="en-US" i="1" dirty="0"/>
              <a:t>remote locations </a:t>
            </a:r>
            <a:r>
              <a:rPr lang="en-US" dirty="0"/>
              <a:t>outside of the cloud or corporate data center </a:t>
            </a:r>
          </a:p>
          <a:p>
            <a:pPr lvl="1"/>
            <a:r>
              <a:rPr lang="en-US" dirty="0"/>
              <a:t>outside connectivity may be limited or intermittent</a:t>
            </a:r>
          </a:p>
          <a:p>
            <a:pPr lvl="1"/>
            <a:r>
              <a:rPr lang="en-US" dirty="0"/>
              <a:t>machines may have limited footprint</a:t>
            </a:r>
          </a:p>
        </p:txBody>
      </p:sp>
      <p:sp>
        <p:nvSpPr>
          <p:cNvPr id="4" name="Text Placeholder 3">
            <a:extLst>
              <a:ext uri="{FF2B5EF4-FFF2-40B4-BE49-F238E27FC236}">
                <a16:creationId xmlns:a16="http://schemas.microsoft.com/office/drawing/2014/main" id="{0BE8532F-077C-2057-0EB1-4B14776F9D8A}"/>
              </a:ext>
            </a:extLst>
          </p:cNvPr>
          <p:cNvSpPr>
            <a:spLocks noGrp="1"/>
          </p:cNvSpPr>
          <p:nvPr>
            <p:ph type="body" sz="half" idx="2"/>
          </p:nvPr>
        </p:nvSpPr>
        <p:spPr/>
        <p:txBody>
          <a:bodyPr/>
          <a:lstStyle/>
          <a:p>
            <a:r>
              <a:rPr lang="en-US" dirty="0"/>
              <a:t>Key Requirements</a:t>
            </a:r>
          </a:p>
        </p:txBody>
      </p:sp>
    </p:spTree>
    <p:extLst>
      <p:ext uri="{BB962C8B-B14F-4D97-AF65-F5344CB8AC3E}">
        <p14:creationId xmlns:p14="http://schemas.microsoft.com/office/powerpoint/2010/main" val="2380583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C01B14E-5B85-81CD-6205-A952158DA53F}"/>
              </a:ext>
            </a:extLst>
          </p:cNvPr>
          <p:cNvSpPr>
            <a:spLocks noGrp="1"/>
          </p:cNvSpPr>
          <p:nvPr>
            <p:ph type="title"/>
          </p:nvPr>
        </p:nvSpPr>
        <p:spPr/>
        <p:txBody>
          <a:bodyPr/>
          <a:lstStyle/>
          <a:p>
            <a:r>
              <a:rPr lang="en-US" dirty="0" err="1"/>
              <a:t>Hazelcast</a:t>
            </a:r>
            <a:r>
              <a:rPr lang="en-US" dirty="0"/>
              <a:t> Company and Platform Overview</a:t>
            </a:r>
          </a:p>
        </p:txBody>
      </p:sp>
      <p:sp>
        <p:nvSpPr>
          <p:cNvPr id="6" name="Text Placeholder 5">
            <a:extLst>
              <a:ext uri="{FF2B5EF4-FFF2-40B4-BE49-F238E27FC236}">
                <a16:creationId xmlns:a16="http://schemas.microsoft.com/office/drawing/2014/main" id="{4E797883-DBA0-C576-56C1-14F89A3388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65084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3100E-357A-4F48-8AE1-DFE3B266CE83}"/>
              </a:ext>
            </a:extLst>
          </p:cNvPr>
          <p:cNvSpPr>
            <a:spLocks noGrp="1"/>
          </p:cNvSpPr>
          <p:nvPr>
            <p:ph type="title"/>
          </p:nvPr>
        </p:nvSpPr>
        <p:spPr/>
        <p:txBody>
          <a:bodyPr/>
          <a:lstStyle/>
          <a:p>
            <a:r>
              <a:rPr lang="en-US" dirty="0" err="1"/>
              <a:t>Hazelcast</a:t>
            </a:r>
            <a:r>
              <a:rPr lang="en-US" dirty="0"/>
              <a:t> Company and Platform Overview </a:t>
            </a:r>
          </a:p>
        </p:txBody>
      </p:sp>
      <p:pic>
        <p:nvPicPr>
          <p:cNvPr id="6" name="Content Placeholder 5">
            <a:extLst>
              <a:ext uri="{FF2B5EF4-FFF2-40B4-BE49-F238E27FC236}">
                <a16:creationId xmlns:a16="http://schemas.microsoft.com/office/drawing/2014/main" id="{4F15CF3F-92EB-E4F6-68CF-93F945486A37}"/>
              </a:ext>
            </a:extLst>
          </p:cNvPr>
          <p:cNvPicPr>
            <a:picLocks noGrp="1" noChangeAspect="1"/>
          </p:cNvPicPr>
          <p:nvPr>
            <p:ph idx="1"/>
          </p:nvPr>
        </p:nvPicPr>
        <p:blipFill>
          <a:blip r:embed="rId2"/>
          <a:stretch>
            <a:fillRect/>
          </a:stretch>
        </p:blipFill>
        <p:spPr>
          <a:xfrm>
            <a:off x="3666484" y="795613"/>
            <a:ext cx="7982620" cy="4364181"/>
          </a:xfrm>
        </p:spPr>
      </p:pic>
      <p:sp>
        <p:nvSpPr>
          <p:cNvPr id="4" name="Text Placeholder 3">
            <a:extLst>
              <a:ext uri="{FF2B5EF4-FFF2-40B4-BE49-F238E27FC236}">
                <a16:creationId xmlns:a16="http://schemas.microsoft.com/office/drawing/2014/main" id="{6A4844B9-9768-F5B8-E176-7F747BA44A4D}"/>
              </a:ext>
            </a:extLst>
          </p:cNvPr>
          <p:cNvSpPr>
            <a:spLocks noGrp="1"/>
          </p:cNvSpPr>
          <p:nvPr>
            <p:ph type="body" sz="half" idx="2"/>
          </p:nvPr>
        </p:nvSpPr>
        <p:spPr/>
        <p:txBody>
          <a:bodyPr/>
          <a:lstStyle/>
          <a:p>
            <a:endParaRPr lang="en-US" dirty="0"/>
          </a:p>
        </p:txBody>
      </p:sp>
      <p:sp>
        <p:nvSpPr>
          <p:cNvPr id="7" name="TextBox 6">
            <a:extLst>
              <a:ext uri="{FF2B5EF4-FFF2-40B4-BE49-F238E27FC236}">
                <a16:creationId xmlns:a16="http://schemas.microsoft.com/office/drawing/2014/main" id="{02AB298F-CFD7-9701-6E6E-CA52E62367AE}"/>
              </a:ext>
            </a:extLst>
          </p:cNvPr>
          <p:cNvSpPr txBox="1"/>
          <p:nvPr/>
        </p:nvSpPr>
        <p:spPr>
          <a:xfrm>
            <a:off x="7450283" y="3147066"/>
            <a:ext cx="4198821" cy="30162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About </a:t>
            </a:r>
            <a:r>
              <a:rPr lang="en-US" dirty="0" err="1"/>
              <a:t>Hazelcast</a:t>
            </a:r>
            <a:endParaRPr lang="en-US" dirty="0"/>
          </a:p>
          <a:p>
            <a:endParaRPr lang="en-US" dirty="0"/>
          </a:p>
          <a:p>
            <a:r>
              <a:rPr lang="en-US" sz="1400" dirty="0" err="1"/>
              <a:t>Hazelcast</a:t>
            </a:r>
            <a:r>
              <a:rPr lang="en-US" sz="1400" dirty="0"/>
              <a:t> is the leading in-memory computing platform that allows organizations to leverage a highly resilient and elastic memory resource for data at rest and in motion. Our technology is behind many of today’s leading financial, e-commerce/retail, telecommunications, healthcare and government organizations. Whether it is real-time inventory and shipping information, lighting quick fraud detection or gleaning insights that lead to product innovation, </a:t>
            </a:r>
            <a:r>
              <a:rPr lang="en-US" sz="1400" dirty="0" err="1"/>
              <a:t>Hazelcast</a:t>
            </a:r>
            <a:r>
              <a:rPr lang="en-US" sz="1400" dirty="0"/>
              <a:t> enables companies to achieve success in microseconds.</a:t>
            </a:r>
          </a:p>
        </p:txBody>
      </p:sp>
      <p:sp>
        <p:nvSpPr>
          <p:cNvPr id="9" name="TextBox 8">
            <a:extLst>
              <a:ext uri="{FF2B5EF4-FFF2-40B4-BE49-F238E27FC236}">
                <a16:creationId xmlns:a16="http://schemas.microsoft.com/office/drawing/2014/main" id="{D4577ABF-7BDA-DB9B-AAC6-7E284B6918A0}"/>
              </a:ext>
            </a:extLst>
          </p:cNvPr>
          <p:cNvSpPr txBox="1"/>
          <p:nvPr/>
        </p:nvSpPr>
        <p:spPr>
          <a:xfrm>
            <a:off x="3759654" y="6323762"/>
            <a:ext cx="3597460" cy="338554"/>
          </a:xfrm>
          <a:prstGeom prst="rect">
            <a:avLst/>
          </a:prstGeom>
          <a:noFill/>
        </p:spPr>
        <p:txBody>
          <a:bodyPr wrap="none" rtlCol="0">
            <a:spAutoFit/>
          </a:bodyPr>
          <a:lstStyle/>
          <a:p>
            <a:r>
              <a:rPr lang="en-US" sz="1600" dirty="0"/>
              <a:t>Source: </a:t>
            </a:r>
            <a:r>
              <a:rPr lang="en-US" sz="1600" dirty="0">
                <a:hlinkClick r:id="rId3"/>
              </a:rPr>
              <a:t>https://</a:t>
            </a:r>
            <a:r>
              <a:rPr lang="en-US" sz="1600" dirty="0" err="1">
                <a:hlinkClick r:id="rId3"/>
              </a:rPr>
              <a:t>hazelcast.com</a:t>
            </a:r>
            <a:r>
              <a:rPr lang="en-US" sz="1600" dirty="0">
                <a:hlinkClick r:id="rId3"/>
              </a:rPr>
              <a:t>/company/</a:t>
            </a:r>
            <a:endParaRPr lang="en-US" sz="1600" dirty="0"/>
          </a:p>
        </p:txBody>
      </p:sp>
    </p:spTree>
    <p:extLst>
      <p:ext uri="{BB962C8B-B14F-4D97-AF65-F5344CB8AC3E}">
        <p14:creationId xmlns:p14="http://schemas.microsoft.com/office/powerpoint/2010/main" val="2437570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3100E-357A-4F48-8AE1-DFE3B266CE83}"/>
              </a:ext>
            </a:extLst>
          </p:cNvPr>
          <p:cNvSpPr>
            <a:spLocks noGrp="1"/>
          </p:cNvSpPr>
          <p:nvPr>
            <p:ph type="title"/>
          </p:nvPr>
        </p:nvSpPr>
        <p:spPr/>
        <p:txBody>
          <a:bodyPr/>
          <a:lstStyle/>
          <a:p>
            <a:r>
              <a:rPr lang="en-US" dirty="0" err="1"/>
              <a:t>Hazelcast</a:t>
            </a:r>
            <a:r>
              <a:rPr lang="en-US" dirty="0"/>
              <a:t> Company and Platform Overview </a:t>
            </a:r>
          </a:p>
        </p:txBody>
      </p:sp>
      <p:sp>
        <p:nvSpPr>
          <p:cNvPr id="3" name="Content Placeholder 2">
            <a:extLst>
              <a:ext uri="{FF2B5EF4-FFF2-40B4-BE49-F238E27FC236}">
                <a16:creationId xmlns:a16="http://schemas.microsoft.com/office/drawing/2014/main" id="{BEC1E742-7275-AB38-EBCA-294AC4E55669}"/>
              </a:ext>
            </a:extLst>
          </p:cNvPr>
          <p:cNvSpPr>
            <a:spLocks noGrp="1"/>
          </p:cNvSpPr>
          <p:nvPr>
            <p:ph idx="1"/>
          </p:nvPr>
        </p:nvSpPr>
        <p:spPr/>
        <p:txBody>
          <a:bodyPr/>
          <a:lstStyle/>
          <a:p>
            <a:r>
              <a:rPr lang="en-US" dirty="0">
                <a:hlinkClick r:id="rId2"/>
              </a:rPr>
              <a:t>https://hazelcast.com/customers/</a:t>
            </a:r>
            <a:endParaRPr lang="en-US" dirty="0"/>
          </a:p>
          <a:p>
            <a:r>
              <a:rPr lang="en-US" dirty="0">
                <a:hlinkClick r:id="rId3"/>
              </a:rPr>
              <a:t>https://</a:t>
            </a:r>
            <a:r>
              <a:rPr lang="en-US" dirty="0" err="1">
                <a:hlinkClick r:id="rId3"/>
              </a:rPr>
              <a:t>hazelcast.com</a:t>
            </a:r>
            <a:r>
              <a:rPr lang="en-US" dirty="0">
                <a:hlinkClick r:id="rId3"/>
              </a:rPr>
              <a:t>/products/stream-processing/</a:t>
            </a:r>
            <a:endParaRPr lang="en-US" dirty="0"/>
          </a:p>
        </p:txBody>
      </p:sp>
      <p:sp>
        <p:nvSpPr>
          <p:cNvPr id="4" name="Text Placeholder 3">
            <a:extLst>
              <a:ext uri="{FF2B5EF4-FFF2-40B4-BE49-F238E27FC236}">
                <a16:creationId xmlns:a16="http://schemas.microsoft.com/office/drawing/2014/main" id="{6A4844B9-9768-F5B8-E176-7F747BA44A4D}"/>
              </a:ext>
            </a:extLst>
          </p:cNvPr>
          <p:cNvSpPr>
            <a:spLocks noGrp="1"/>
          </p:cNvSpPr>
          <p:nvPr>
            <p:ph type="body" sz="half" idx="2"/>
          </p:nvPr>
        </p:nvSpPr>
        <p:spPr/>
        <p:txBody>
          <a:bodyPr/>
          <a:lstStyle/>
          <a:p>
            <a:r>
              <a:rPr lang="en-US" dirty="0"/>
              <a:t>Customers</a:t>
            </a:r>
          </a:p>
        </p:txBody>
      </p:sp>
    </p:spTree>
    <p:extLst>
      <p:ext uri="{BB962C8B-B14F-4D97-AF65-F5344CB8AC3E}">
        <p14:creationId xmlns:p14="http://schemas.microsoft.com/office/powerpoint/2010/main" val="376616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3100E-357A-4F48-8AE1-DFE3B266CE83}"/>
              </a:ext>
            </a:extLst>
          </p:cNvPr>
          <p:cNvSpPr>
            <a:spLocks noGrp="1"/>
          </p:cNvSpPr>
          <p:nvPr>
            <p:ph type="title"/>
          </p:nvPr>
        </p:nvSpPr>
        <p:spPr/>
        <p:txBody>
          <a:bodyPr/>
          <a:lstStyle/>
          <a:p>
            <a:r>
              <a:rPr lang="en-US" dirty="0" err="1"/>
              <a:t>Hazelcast</a:t>
            </a:r>
            <a:r>
              <a:rPr lang="en-US" dirty="0"/>
              <a:t> Company and Platform Overview </a:t>
            </a:r>
          </a:p>
        </p:txBody>
      </p:sp>
      <p:pic>
        <p:nvPicPr>
          <p:cNvPr id="6" name="Content Placeholder 5">
            <a:extLst>
              <a:ext uri="{FF2B5EF4-FFF2-40B4-BE49-F238E27FC236}">
                <a16:creationId xmlns:a16="http://schemas.microsoft.com/office/drawing/2014/main" id="{9E76361D-68E8-33F0-B75D-864300DEE699}"/>
              </a:ext>
            </a:extLst>
          </p:cNvPr>
          <p:cNvPicPr>
            <a:picLocks noGrp="1" noChangeAspect="1"/>
          </p:cNvPicPr>
          <p:nvPr>
            <p:ph idx="1"/>
          </p:nvPr>
        </p:nvPicPr>
        <p:blipFill>
          <a:blip r:embed="rId2"/>
          <a:stretch>
            <a:fillRect/>
          </a:stretch>
        </p:blipFill>
        <p:spPr>
          <a:xfrm>
            <a:off x="3721676" y="805497"/>
            <a:ext cx="7784059" cy="4919894"/>
          </a:xfrm>
        </p:spPr>
      </p:pic>
      <p:sp>
        <p:nvSpPr>
          <p:cNvPr id="4" name="Text Placeholder 3">
            <a:extLst>
              <a:ext uri="{FF2B5EF4-FFF2-40B4-BE49-F238E27FC236}">
                <a16:creationId xmlns:a16="http://schemas.microsoft.com/office/drawing/2014/main" id="{6A4844B9-9768-F5B8-E176-7F747BA44A4D}"/>
              </a:ext>
            </a:extLst>
          </p:cNvPr>
          <p:cNvSpPr>
            <a:spLocks noGrp="1"/>
          </p:cNvSpPr>
          <p:nvPr>
            <p:ph type="body" sz="half" idx="2"/>
          </p:nvPr>
        </p:nvSpPr>
        <p:spPr/>
        <p:txBody>
          <a:bodyPr/>
          <a:lstStyle/>
          <a:p>
            <a:r>
              <a:rPr lang="en-US" dirty="0"/>
              <a:t>Stream Processing Reference Architecture</a:t>
            </a:r>
          </a:p>
        </p:txBody>
      </p:sp>
      <p:sp>
        <p:nvSpPr>
          <p:cNvPr id="8" name="TextBox 7">
            <a:extLst>
              <a:ext uri="{FF2B5EF4-FFF2-40B4-BE49-F238E27FC236}">
                <a16:creationId xmlns:a16="http://schemas.microsoft.com/office/drawing/2014/main" id="{A8B9B2A1-4299-ADDA-550C-05C404BBABA4}"/>
              </a:ext>
            </a:extLst>
          </p:cNvPr>
          <p:cNvSpPr txBox="1"/>
          <p:nvPr/>
        </p:nvSpPr>
        <p:spPr>
          <a:xfrm>
            <a:off x="4987637" y="6047106"/>
            <a:ext cx="5218865" cy="338554"/>
          </a:xfrm>
          <a:prstGeom prst="rect">
            <a:avLst/>
          </a:prstGeom>
          <a:noFill/>
        </p:spPr>
        <p:txBody>
          <a:bodyPr wrap="none" rtlCol="0">
            <a:spAutoFit/>
          </a:bodyPr>
          <a:lstStyle/>
          <a:p>
            <a:r>
              <a:rPr lang="en-US" sz="1600" dirty="0"/>
              <a:t>Source: </a:t>
            </a:r>
            <a:r>
              <a:rPr lang="en-US" sz="1600" dirty="0">
                <a:hlinkClick r:id="rId3"/>
              </a:rPr>
              <a:t>https://hazelcast.com/products/hazelcast-platform/</a:t>
            </a:r>
            <a:endParaRPr lang="en-US" sz="1600" dirty="0"/>
          </a:p>
        </p:txBody>
      </p:sp>
    </p:spTree>
    <p:extLst>
      <p:ext uri="{BB962C8B-B14F-4D97-AF65-F5344CB8AC3E}">
        <p14:creationId xmlns:p14="http://schemas.microsoft.com/office/powerpoint/2010/main" val="4153054848"/>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Frame</Template>
  <TotalTime>464</TotalTime>
  <Words>1019</Words>
  <Application>Microsoft Macintosh PowerPoint</Application>
  <PresentationFormat>Widescreen</PresentationFormat>
  <Paragraphs>107</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Corbel</vt:lpstr>
      <vt:lpstr>Wingdings 2</vt:lpstr>
      <vt:lpstr>Frame</vt:lpstr>
      <vt:lpstr>Customizable Machine Monitoring and Control with Hazelcast Jet</vt:lpstr>
      <vt:lpstr>Agenda</vt:lpstr>
      <vt:lpstr>Problem Statement</vt:lpstr>
      <vt:lpstr>Problem Statement</vt:lpstr>
      <vt:lpstr>Problem Statement</vt:lpstr>
      <vt:lpstr>Hazelcast Company and Platform Overview</vt:lpstr>
      <vt:lpstr>Hazelcast Company and Platform Overview </vt:lpstr>
      <vt:lpstr>Hazelcast Company and Platform Overview </vt:lpstr>
      <vt:lpstr>Hazelcast Company and Platform Overview </vt:lpstr>
      <vt:lpstr>Hazelcast IMDG in Action</vt:lpstr>
      <vt:lpstr>Hazelcast IMDG in Action</vt:lpstr>
      <vt:lpstr>How Hazelcast Does Event Processing</vt:lpstr>
      <vt:lpstr>How Hazelcast Does Event Processing</vt:lpstr>
      <vt:lpstr>How Hazelcast Does Event Processing</vt:lpstr>
      <vt:lpstr>How Hazelcast Does Event Processing</vt:lpstr>
      <vt:lpstr>How Hazelcast Does Event Processing</vt:lpstr>
      <vt:lpstr>How Hazelcast Does Event Processing</vt:lpstr>
      <vt:lpstr>How Hazelcast Does Event Processing</vt:lpstr>
      <vt:lpstr>Hazelcast Event Processing Demonstration</vt:lpstr>
      <vt:lpstr>Hazelcast Event Processing Demonstration</vt:lpstr>
      <vt:lpstr>Hazelcast Event Processing Demonstration</vt:lpstr>
      <vt:lpstr>Open Discussion and Next Steps</vt:lpstr>
      <vt:lpstr>Open Discussion and Next Steps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Customizable Machine Monitoring and Control with Hazelcast Jet</dc:title>
  <dc:creator>William May</dc:creator>
  <cp:lastModifiedBy>William May</cp:lastModifiedBy>
  <cp:revision>41</cp:revision>
  <dcterms:created xsi:type="dcterms:W3CDTF">2022-04-22T19:32:12Z</dcterms:created>
  <dcterms:modified xsi:type="dcterms:W3CDTF">2022-05-01T17:04:02Z</dcterms:modified>
</cp:coreProperties>
</file>

<file path=docProps/thumbnail.jpeg>
</file>